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4" r:id="rId9"/>
    <p:sldId id="261" r:id="rId10"/>
    <p:sldId id="266" r:id="rId11"/>
    <p:sldId id="267" r:id="rId12"/>
    <p:sldId id="262" r:id="rId13"/>
    <p:sldId id="271" r:id="rId14"/>
    <p:sldId id="268" r:id="rId15"/>
    <p:sldId id="269" r:id="rId16"/>
    <p:sldId id="270" r:id="rId17"/>
    <p:sldId id="274" r:id="rId18"/>
    <p:sldId id="273" r:id="rId19"/>
    <p:sldId id="276" r:id="rId20"/>
    <p:sldId id="278" r:id="rId21"/>
    <p:sldId id="275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EE093E-7244-45B4-9B29-0DF0CC39405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F3B2388-F284-4A49-A838-757CAABE49E7}">
      <dgm:prSet phldrT="[Text]"/>
      <dgm:spPr/>
      <dgm:t>
        <a:bodyPr/>
        <a:lstStyle/>
        <a:p>
          <a:r>
            <a:rPr lang="en-US" dirty="0"/>
            <a:t>Raw Data</a:t>
          </a:r>
        </a:p>
      </dgm:t>
    </dgm:pt>
    <dgm:pt modelId="{99DF3432-4997-4230-9040-F1D3DD7992C8}" type="parTrans" cxnId="{6EF01077-587D-490B-AD8E-5EBC1A52E164}">
      <dgm:prSet/>
      <dgm:spPr/>
      <dgm:t>
        <a:bodyPr/>
        <a:lstStyle/>
        <a:p>
          <a:endParaRPr lang="en-US"/>
        </a:p>
      </dgm:t>
    </dgm:pt>
    <dgm:pt modelId="{FDD09B22-55C1-4E01-8039-C61FDE50880B}" type="sibTrans" cxnId="{6EF01077-587D-490B-AD8E-5EBC1A52E164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Clean</a:t>
          </a:r>
        </a:p>
      </dgm:t>
    </dgm:pt>
    <dgm:pt modelId="{E82CCD5A-0555-460C-AA9C-CBD6C7D7298E}">
      <dgm:prSet phldrT="[Text]"/>
      <dgm:spPr/>
      <dgm:t>
        <a:bodyPr/>
        <a:lstStyle/>
        <a:p>
          <a:r>
            <a:rPr lang="en-US" dirty="0"/>
            <a:t>Processed Data</a:t>
          </a:r>
        </a:p>
      </dgm:t>
    </dgm:pt>
    <dgm:pt modelId="{5BD2681A-574B-41A8-8A14-E4E9ABEDCC5B}" type="parTrans" cxnId="{6CE7739C-F275-4F98-B241-3AAEC23390CC}">
      <dgm:prSet/>
      <dgm:spPr/>
      <dgm:t>
        <a:bodyPr/>
        <a:lstStyle/>
        <a:p>
          <a:endParaRPr lang="en-US"/>
        </a:p>
      </dgm:t>
    </dgm:pt>
    <dgm:pt modelId="{6106C00F-C066-4910-8499-597D0F444D97}" type="sibTrans" cxnId="{6CE7739C-F275-4F98-B241-3AAEC23390CC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Process</a:t>
          </a:r>
        </a:p>
      </dgm:t>
    </dgm:pt>
    <dgm:pt modelId="{AD475A40-FE89-4AC7-B695-299952E33770}">
      <dgm:prSet phldrT="[Text]"/>
      <dgm:spPr/>
      <dgm:t>
        <a:bodyPr/>
        <a:lstStyle/>
        <a:p>
          <a:r>
            <a:rPr lang="en-US" dirty="0"/>
            <a:t>Analysis output</a:t>
          </a:r>
        </a:p>
      </dgm:t>
    </dgm:pt>
    <dgm:pt modelId="{CA3E2559-61E7-4812-8C97-222FFF8FA78C}" type="parTrans" cxnId="{2836D2BE-7F64-4BFF-9F6C-2A3EB31B70CA}">
      <dgm:prSet/>
      <dgm:spPr/>
      <dgm:t>
        <a:bodyPr/>
        <a:lstStyle/>
        <a:p>
          <a:endParaRPr lang="en-US"/>
        </a:p>
      </dgm:t>
    </dgm:pt>
    <dgm:pt modelId="{5691460E-E01B-4BF8-A0B0-2EE6E3688599}" type="sibTrans" cxnId="{2836D2BE-7F64-4BFF-9F6C-2A3EB31B70CA}">
      <dgm:prSet/>
      <dgm:spPr/>
      <dgm:t>
        <a:bodyPr/>
        <a:lstStyle/>
        <a:p>
          <a:endParaRPr lang="en-US"/>
        </a:p>
      </dgm:t>
    </dgm:pt>
    <dgm:pt modelId="{96C0B0D6-762D-486D-A004-944077DE2CE6}" type="pres">
      <dgm:prSet presAssocID="{1AEE093E-7244-45B4-9B29-0DF0CC394057}" presName="Name0" presStyleCnt="0">
        <dgm:presLayoutVars>
          <dgm:dir/>
          <dgm:resizeHandles val="exact"/>
        </dgm:presLayoutVars>
      </dgm:prSet>
      <dgm:spPr/>
    </dgm:pt>
    <dgm:pt modelId="{79E3D657-194E-4B1C-9533-FF9FB2236E19}" type="pres">
      <dgm:prSet presAssocID="{BF3B2388-F284-4A49-A838-757CAABE49E7}" presName="node" presStyleLbl="node1" presStyleIdx="0" presStyleCnt="3" custScaleX="44952">
        <dgm:presLayoutVars>
          <dgm:bulletEnabled val="1"/>
        </dgm:presLayoutVars>
      </dgm:prSet>
      <dgm:spPr/>
    </dgm:pt>
    <dgm:pt modelId="{C4C5A6D1-550B-4064-8971-2F5CDF90F670}" type="pres">
      <dgm:prSet presAssocID="{FDD09B22-55C1-4E01-8039-C61FDE50880B}" presName="sibTrans" presStyleLbl="sibTrans2D1" presStyleIdx="0" presStyleCnt="2" custScaleX="147191"/>
      <dgm:spPr/>
    </dgm:pt>
    <dgm:pt modelId="{15598C46-BF3D-478C-B894-49650E035C3F}" type="pres">
      <dgm:prSet presAssocID="{FDD09B22-55C1-4E01-8039-C61FDE50880B}" presName="connectorText" presStyleLbl="sibTrans2D1" presStyleIdx="0" presStyleCnt="2"/>
      <dgm:spPr/>
    </dgm:pt>
    <dgm:pt modelId="{D97D746F-C065-48B7-BFBF-123F990D650E}" type="pres">
      <dgm:prSet presAssocID="{E82CCD5A-0555-460C-AA9C-CBD6C7D7298E}" presName="node" presStyleLbl="node1" presStyleIdx="1" presStyleCnt="3" custScaleX="44952" custLinFactNeighborX="2568" custLinFactNeighborY="833">
        <dgm:presLayoutVars>
          <dgm:bulletEnabled val="1"/>
        </dgm:presLayoutVars>
      </dgm:prSet>
      <dgm:spPr/>
    </dgm:pt>
    <dgm:pt modelId="{9AFD5048-3118-4C50-8406-6878D95564A7}" type="pres">
      <dgm:prSet presAssocID="{6106C00F-C066-4910-8499-597D0F444D97}" presName="sibTrans" presStyleLbl="sibTrans2D1" presStyleIdx="1" presStyleCnt="2" custScaleX="157192"/>
      <dgm:spPr/>
    </dgm:pt>
    <dgm:pt modelId="{7D974E58-261C-4405-B46A-7A1092536C59}" type="pres">
      <dgm:prSet presAssocID="{6106C00F-C066-4910-8499-597D0F444D97}" presName="connectorText" presStyleLbl="sibTrans2D1" presStyleIdx="1" presStyleCnt="2"/>
      <dgm:spPr/>
    </dgm:pt>
    <dgm:pt modelId="{DB6F9E54-B7EC-4F4E-BAB2-C3C3A5075587}" type="pres">
      <dgm:prSet presAssocID="{AD475A40-FE89-4AC7-B695-299952E33770}" presName="node" presStyleLbl="node1" presStyleIdx="2" presStyleCnt="3" custScaleX="44952">
        <dgm:presLayoutVars>
          <dgm:bulletEnabled val="1"/>
        </dgm:presLayoutVars>
      </dgm:prSet>
      <dgm:spPr/>
    </dgm:pt>
  </dgm:ptLst>
  <dgm:cxnLst>
    <dgm:cxn modelId="{55DF8612-68B0-451F-9897-9CE93B05C990}" type="presOf" srcId="{FDD09B22-55C1-4E01-8039-C61FDE50880B}" destId="{15598C46-BF3D-478C-B894-49650E035C3F}" srcOrd="1" destOrd="0" presId="urn:microsoft.com/office/officeart/2005/8/layout/process1"/>
    <dgm:cxn modelId="{B707C746-5311-489D-BEEF-153D78978B48}" type="presOf" srcId="{AD475A40-FE89-4AC7-B695-299952E33770}" destId="{DB6F9E54-B7EC-4F4E-BAB2-C3C3A5075587}" srcOrd="0" destOrd="0" presId="urn:microsoft.com/office/officeart/2005/8/layout/process1"/>
    <dgm:cxn modelId="{6D63D146-6163-484E-A715-CA9A61460E49}" type="presOf" srcId="{FDD09B22-55C1-4E01-8039-C61FDE50880B}" destId="{C4C5A6D1-550B-4064-8971-2F5CDF90F670}" srcOrd="0" destOrd="0" presId="urn:microsoft.com/office/officeart/2005/8/layout/process1"/>
    <dgm:cxn modelId="{6EF01077-587D-490B-AD8E-5EBC1A52E164}" srcId="{1AEE093E-7244-45B4-9B29-0DF0CC394057}" destId="{BF3B2388-F284-4A49-A838-757CAABE49E7}" srcOrd="0" destOrd="0" parTransId="{99DF3432-4997-4230-9040-F1D3DD7992C8}" sibTransId="{FDD09B22-55C1-4E01-8039-C61FDE50880B}"/>
    <dgm:cxn modelId="{DF35879A-7C03-4087-943F-9148352312F5}" type="presOf" srcId="{1AEE093E-7244-45B4-9B29-0DF0CC394057}" destId="{96C0B0D6-762D-486D-A004-944077DE2CE6}" srcOrd="0" destOrd="0" presId="urn:microsoft.com/office/officeart/2005/8/layout/process1"/>
    <dgm:cxn modelId="{6CE7739C-F275-4F98-B241-3AAEC23390CC}" srcId="{1AEE093E-7244-45B4-9B29-0DF0CC394057}" destId="{E82CCD5A-0555-460C-AA9C-CBD6C7D7298E}" srcOrd="1" destOrd="0" parTransId="{5BD2681A-574B-41A8-8A14-E4E9ABEDCC5B}" sibTransId="{6106C00F-C066-4910-8499-597D0F444D97}"/>
    <dgm:cxn modelId="{2836D2BE-7F64-4BFF-9F6C-2A3EB31B70CA}" srcId="{1AEE093E-7244-45B4-9B29-0DF0CC394057}" destId="{AD475A40-FE89-4AC7-B695-299952E33770}" srcOrd="2" destOrd="0" parTransId="{CA3E2559-61E7-4812-8C97-222FFF8FA78C}" sibTransId="{5691460E-E01B-4BF8-A0B0-2EE6E3688599}"/>
    <dgm:cxn modelId="{66F9E6CF-04F7-4B95-90AC-D8FA20CE0C7F}" type="presOf" srcId="{6106C00F-C066-4910-8499-597D0F444D97}" destId="{9AFD5048-3118-4C50-8406-6878D95564A7}" srcOrd="0" destOrd="0" presId="urn:microsoft.com/office/officeart/2005/8/layout/process1"/>
    <dgm:cxn modelId="{46F9A4D7-6803-46B0-9A24-32357AC777BF}" type="presOf" srcId="{6106C00F-C066-4910-8499-597D0F444D97}" destId="{7D974E58-261C-4405-B46A-7A1092536C59}" srcOrd="1" destOrd="0" presId="urn:microsoft.com/office/officeart/2005/8/layout/process1"/>
    <dgm:cxn modelId="{235745F7-6C42-478B-A1B4-F72790FF50BF}" type="presOf" srcId="{BF3B2388-F284-4A49-A838-757CAABE49E7}" destId="{79E3D657-194E-4B1C-9533-FF9FB2236E19}" srcOrd="0" destOrd="0" presId="urn:microsoft.com/office/officeart/2005/8/layout/process1"/>
    <dgm:cxn modelId="{E0DCD1F7-7BDE-4017-8F19-6BBCCD7C7FD5}" type="presOf" srcId="{E82CCD5A-0555-460C-AA9C-CBD6C7D7298E}" destId="{D97D746F-C065-48B7-BFBF-123F990D650E}" srcOrd="0" destOrd="0" presId="urn:microsoft.com/office/officeart/2005/8/layout/process1"/>
    <dgm:cxn modelId="{E8205D78-C669-4028-8910-E455E02CE6DC}" type="presParOf" srcId="{96C0B0D6-762D-486D-A004-944077DE2CE6}" destId="{79E3D657-194E-4B1C-9533-FF9FB2236E19}" srcOrd="0" destOrd="0" presId="urn:microsoft.com/office/officeart/2005/8/layout/process1"/>
    <dgm:cxn modelId="{8909660E-AA84-4F31-98FB-DEA59845E153}" type="presParOf" srcId="{96C0B0D6-762D-486D-A004-944077DE2CE6}" destId="{C4C5A6D1-550B-4064-8971-2F5CDF90F670}" srcOrd="1" destOrd="0" presId="urn:microsoft.com/office/officeart/2005/8/layout/process1"/>
    <dgm:cxn modelId="{07F195FE-7786-4414-903E-9AC546CB761E}" type="presParOf" srcId="{C4C5A6D1-550B-4064-8971-2F5CDF90F670}" destId="{15598C46-BF3D-478C-B894-49650E035C3F}" srcOrd="0" destOrd="0" presId="urn:microsoft.com/office/officeart/2005/8/layout/process1"/>
    <dgm:cxn modelId="{8A7859A8-C02D-4A19-8C61-2042063FFE85}" type="presParOf" srcId="{96C0B0D6-762D-486D-A004-944077DE2CE6}" destId="{D97D746F-C065-48B7-BFBF-123F990D650E}" srcOrd="2" destOrd="0" presId="urn:microsoft.com/office/officeart/2005/8/layout/process1"/>
    <dgm:cxn modelId="{3762D51D-578A-4AF9-AE7D-A6C3D70DFB63}" type="presParOf" srcId="{96C0B0D6-762D-486D-A004-944077DE2CE6}" destId="{9AFD5048-3118-4C50-8406-6878D95564A7}" srcOrd="3" destOrd="0" presId="urn:microsoft.com/office/officeart/2005/8/layout/process1"/>
    <dgm:cxn modelId="{42C396B6-F6CD-4F69-9687-5C5CF34B53C9}" type="presParOf" srcId="{9AFD5048-3118-4C50-8406-6878D95564A7}" destId="{7D974E58-261C-4405-B46A-7A1092536C59}" srcOrd="0" destOrd="0" presId="urn:microsoft.com/office/officeart/2005/8/layout/process1"/>
    <dgm:cxn modelId="{4487FDD9-5FC7-48D3-B695-23C3FF630101}" type="presParOf" srcId="{96C0B0D6-762D-486D-A004-944077DE2CE6}" destId="{DB6F9E54-B7EC-4F4E-BAB2-C3C3A507558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E3D657-194E-4B1C-9533-FF9FB2236E19}">
      <dsp:nvSpPr>
        <dsp:cNvPr id="0" name=""/>
        <dsp:cNvSpPr/>
      </dsp:nvSpPr>
      <dsp:spPr>
        <a:xfrm>
          <a:off x="740" y="0"/>
          <a:ext cx="1501445" cy="1029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Raw Data</a:t>
          </a:r>
        </a:p>
      </dsp:txBody>
      <dsp:txXfrm>
        <a:off x="30900" y="30160"/>
        <a:ext cx="1441125" cy="969410"/>
      </dsp:txXfrm>
    </dsp:sp>
    <dsp:sp modelId="{C4C5A6D1-550B-4064-8971-2F5CDF90F670}">
      <dsp:nvSpPr>
        <dsp:cNvPr id="0" name=""/>
        <dsp:cNvSpPr/>
      </dsp:nvSpPr>
      <dsp:spPr>
        <a:xfrm>
          <a:off x="1671842" y="100691"/>
          <a:ext cx="1059290" cy="828346"/>
        </a:xfrm>
        <a:prstGeom prst="righ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Clean</a:t>
          </a:r>
        </a:p>
      </dsp:txBody>
      <dsp:txXfrm>
        <a:off x="1671842" y="266360"/>
        <a:ext cx="810786" cy="497008"/>
      </dsp:txXfrm>
    </dsp:sp>
    <dsp:sp modelId="{D97D746F-C065-48B7-BFBF-123F990D650E}">
      <dsp:nvSpPr>
        <dsp:cNvPr id="0" name=""/>
        <dsp:cNvSpPr/>
      </dsp:nvSpPr>
      <dsp:spPr>
        <a:xfrm>
          <a:off x="2860055" y="0"/>
          <a:ext cx="1501445" cy="1029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Processed Data</a:t>
          </a:r>
        </a:p>
      </dsp:txBody>
      <dsp:txXfrm>
        <a:off x="2890215" y="30160"/>
        <a:ext cx="1441125" cy="969410"/>
      </dsp:txXfrm>
    </dsp:sp>
    <dsp:sp modelId="{9AFD5048-3118-4C50-8406-6878D95564A7}">
      <dsp:nvSpPr>
        <dsp:cNvPr id="0" name=""/>
        <dsp:cNvSpPr/>
      </dsp:nvSpPr>
      <dsp:spPr>
        <a:xfrm>
          <a:off x="4490873" y="100691"/>
          <a:ext cx="1094897" cy="828346"/>
        </a:xfrm>
        <a:prstGeom prst="righ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Process</a:t>
          </a:r>
        </a:p>
      </dsp:txBody>
      <dsp:txXfrm>
        <a:off x="4490873" y="266360"/>
        <a:ext cx="846393" cy="497008"/>
      </dsp:txXfrm>
    </dsp:sp>
    <dsp:sp modelId="{DB6F9E54-B7EC-4F4E-BAB2-C3C3A5075587}">
      <dsp:nvSpPr>
        <dsp:cNvPr id="0" name=""/>
        <dsp:cNvSpPr/>
      </dsp:nvSpPr>
      <dsp:spPr>
        <a:xfrm>
          <a:off x="5675717" y="0"/>
          <a:ext cx="1501445" cy="1029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Analysis output</a:t>
          </a:r>
        </a:p>
      </dsp:txBody>
      <dsp:txXfrm>
        <a:off x="5705877" y="30160"/>
        <a:ext cx="1441125" cy="969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99BC5-55B2-4396-B8E1-2A874CFF6FD0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EB970-9557-4E06-826C-B4D043A2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4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EDE78-A618-408F-904E-9A1E1230B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AB812-D524-4089-93B9-EDECA7D06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1C2D1-2377-4D64-A90D-969990BDE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8940E-DC3F-4B42-9960-FEF77D982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EB32A-93AB-4B3D-A090-322457BC5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22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98ACF-5A6B-49A9-9B27-483C56643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CE9F8-7739-48CD-BD40-4BAF3C656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02B23-2388-4191-9F00-1403B8431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4843E-A78A-4F95-9B7C-C824B1DD7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83E17-3F6D-48EB-A7ED-DD3FC0DA7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30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820D12-409D-451C-8133-9229A704C2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24134B-BDAA-48EC-9C65-0B36D8099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12AC-4BA2-43B9-B06D-9D781F33D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A5D14-5F52-4D31-98ED-95BAAC37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0C9D5-AEE3-4F6C-BF93-F4F2AA0A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04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FE36-DFAB-4A95-806B-AAE95BB3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A6FDB-374D-411E-98F2-7C0654F97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5C47D-27E4-4D7F-BC42-0C03C6C7A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BE441-6D0E-40C7-BE64-E4665EE0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1C3B4-9BEB-4840-8F00-2382EBC75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59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57FB-F336-4EF7-AEC6-76A260FE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89DF4-C788-4B27-BA1B-28D6E8E49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19608-29D7-4B86-AFBC-B038207F8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2ABBF-2A14-4749-A2A9-99EE9855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900B4-8675-4ED0-87F0-391DD3106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67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C39C6-4B22-4E4B-8833-7F8970952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50623-58FF-4618-83E8-140899764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EECCB8-0528-4620-A859-7D8319DD7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D0E79-4E13-40A4-9611-F0552C6F9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9E1E5-71C7-47CB-B3A8-0FCCAADF5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B0E8A-C26F-4C93-AB60-4835D9E25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2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8C5E1-1392-4399-9BC6-5D0D51656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99889-EA89-40C7-A3BC-848B53217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067627-9D30-4782-962A-484A10829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98E4F-5377-45EB-83C2-DCD4FE985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46771F-FB4F-4982-9FBA-8991C0B9C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EA5860-5E88-48F5-825A-0B6378732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A34EEE-6685-4F86-ACE2-321873782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7F4D75-6A4B-4EFA-95EF-739CD8C5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37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96C19-DEC3-4BEC-B583-AA4FF98D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E865CA-07AD-4B03-BB66-6931B56FC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59A8DC-3B64-4AD0-8162-DD3BFF439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75D9A-F629-4268-8D59-CFA18DE9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45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2E069-2C44-4876-A44D-2F2794BDA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2E2AF9-D5F8-4FA9-95D3-D6494D5C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5606E-8182-4CD1-B687-763202DD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4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19FA7-1DA4-49EC-A241-47F99774F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43027-6F82-47FB-A75F-B19CF60BB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2DDC4-CC68-49E7-8CAB-769757AC4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22684-882E-4F0F-917E-FD2C48DDA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7CF8B7-BFDE-4F35-B908-C132CC9E1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2E0AB-6EC1-4493-8A89-2002AC219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3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88AED-4E73-44A3-9EAB-B7EF2F59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376C8E-31C4-4BDA-9212-C73F714EC7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1DF84-8D7A-487E-8E80-4E492CDEE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2E412-0C0C-4CA6-A533-C3D3825F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92246-0278-4044-8BC3-98F640E6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D50C5-DC19-4833-9555-0242F72F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08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19E16E-D4D0-4AE1-B22F-E63FD79AD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B492E-BA7B-497A-B169-AF0DDDC34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7D611-15E1-4882-8A7D-D81D5E26D2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A8C66-638B-4250-BDC4-40973D4DE39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E71BC-564D-4E4C-B658-E81A695BA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263FB-831C-41B2-A285-4D03EDEBF5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5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7.png"/><Relationship Id="rId7" Type="http://schemas.openxmlformats.org/officeDocument/2006/relationships/image" Target="../media/image2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packages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idyverse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cdivoca.org/2017/11/3873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utdoor, grass, cat, man&#10;&#10;Description automatically generated">
            <a:extLst>
              <a:ext uri="{FF2B5EF4-FFF2-40B4-BE49-F238E27FC236}">
                <a16:creationId xmlns:a16="http://schemas.microsoft.com/office/drawing/2014/main" id="{D6232F41-7D0C-4744-9CFA-36C30DE25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381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1CD884-314F-44EC-983C-ADC6263D5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First steps on your R journey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939F9-D306-494C-8545-6944F3F3B5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i="1" dirty="0"/>
              <a:t>R, </a:t>
            </a:r>
            <a:r>
              <a:rPr lang="en-US" sz="2000" i="1" dirty="0" err="1"/>
              <a:t>Rstudio</a:t>
            </a:r>
            <a:r>
              <a:rPr lang="en-US" sz="2000" i="1" dirty="0"/>
              <a:t>, Libraries and the </a:t>
            </a:r>
            <a:r>
              <a:rPr lang="en-US" sz="2000" i="1" dirty="0" err="1"/>
              <a:t>Tidyverse</a:t>
            </a:r>
            <a:endParaRPr lang="en-US" sz="20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931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7E7BE-126D-428F-A096-41AC5422C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E2FD9-90AC-495F-BE19-DCB695FEA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Can </a:t>
            </a:r>
            <a:r>
              <a:rPr lang="en-US" sz="6600" dirty="0" err="1"/>
              <a:t>Rstudio</a:t>
            </a:r>
            <a:r>
              <a:rPr lang="en-US" sz="6600" dirty="0"/>
              <a:t> run without R?</a:t>
            </a:r>
          </a:p>
        </p:txBody>
      </p:sp>
      <p:pic>
        <p:nvPicPr>
          <p:cNvPr id="4" name="Graphic 3" descr="Lightbulb and gear">
            <a:extLst>
              <a:ext uri="{FF2B5EF4-FFF2-40B4-BE49-F238E27FC236}">
                <a16:creationId xmlns:a16="http://schemas.microsoft.com/office/drawing/2014/main" id="{C9E7D438-8EBE-4AD4-BD8A-5C0660474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2301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24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E954C-0E29-48AB-B61D-7BAE91FB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libraries?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42FA3-9F56-4A48-843F-C66E04ED9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Collections of functions that help us do something specific.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0E2CFF-F1AD-4A49-BCD1-B161FA4BAF8C}"/>
              </a:ext>
            </a:extLst>
          </p:cNvPr>
          <p:cNvSpPr/>
          <p:nvPr/>
        </p:nvSpPr>
        <p:spPr>
          <a:xfrm>
            <a:off x="3123611" y="2536763"/>
            <a:ext cx="53823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Do one thing and do it well!</a:t>
            </a:r>
          </a:p>
        </p:txBody>
      </p:sp>
      <p:pic>
        <p:nvPicPr>
          <p:cNvPr id="3074" name="Picture 2" descr="Image result for scatterplot R">
            <a:extLst>
              <a:ext uri="{FF2B5EF4-FFF2-40B4-BE49-F238E27FC236}">
                <a16:creationId xmlns:a16="http://schemas.microsoft.com/office/drawing/2014/main" id="{D5543B26-30CB-4B1C-B87C-245B2CAF1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30" y="3065010"/>
            <a:ext cx="3666827" cy="366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89C1F3-F179-4869-99A8-10989BC1B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25" y="3183094"/>
            <a:ext cx="3571938" cy="35487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01A708-252E-46BE-B71F-B636A0B35AE2}"/>
              </a:ext>
            </a:extLst>
          </p:cNvPr>
          <p:cNvSpPr/>
          <p:nvPr/>
        </p:nvSpPr>
        <p:spPr>
          <a:xfrm>
            <a:off x="4863253" y="3478074"/>
            <a:ext cx="1903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&lt;- “Base” 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1D4F4D-1B55-44F8-ABE9-994F365B679D}"/>
              </a:ext>
            </a:extLst>
          </p:cNvPr>
          <p:cNvSpPr/>
          <p:nvPr/>
        </p:nvSpPr>
        <p:spPr>
          <a:xfrm>
            <a:off x="5225152" y="4893293"/>
            <a:ext cx="174169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Special </a:t>
            </a:r>
          </a:p>
          <a:p>
            <a:r>
              <a:rPr lang="en-US" sz="2800" dirty="0"/>
              <a:t>package -&gt;</a:t>
            </a:r>
          </a:p>
        </p:txBody>
      </p:sp>
    </p:spTree>
    <p:extLst>
      <p:ext uri="{BB962C8B-B14F-4D97-AF65-F5344CB8AC3E}">
        <p14:creationId xmlns:p14="http://schemas.microsoft.com/office/powerpoint/2010/main" val="408632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E5ACC8-2E3C-4F94-85DA-D6D5DBDDE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5629275"/>
            <a:ext cx="10410825" cy="1085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C097B1-345B-4DB7-8192-CB0462837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libraries?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43359-A876-4ED4-9E3C-409682BEC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5629275"/>
            <a:ext cx="10410825" cy="108585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D81397F-700E-44A4-8C4A-F3282F8231CF}"/>
              </a:ext>
            </a:extLst>
          </p:cNvPr>
          <p:cNvGrpSpPr/>
          <p:nvPr/>
        </p:nvGrpSpPr>
        <p:grpSpPr>
          <a:xfrm>
            <a:off x="2632550" y="2663374"/>
            <a:ext cx="6748886" cy="3385088"/>
            <a:chOff x="2623264" y="2663374"/>
            <a:chExt cx="6748886" cy="3385088"/>
          </a:xfrm>
        </p:grpSpPr>
        <p:pic>
          <p:nvPicPr>
            <p:cNvPr id="5" name="Picture 2" descr="Image result for horse galloping creative commons">
              <a:extLst>
                <a:ext uri="{FF2B5EF4-FFF2-40B4-BE49-F238E27FC236}">
                  <a16:creationId xmlns:a16="http://schemas.microsoft.com/office/drawing/2014/main" id="{272E56F5-EDF2-4BF4-B686-CAF7F5EBA2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264" y="2663374"/>
              <a:ext cx="6748886" cy="338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2B1F7E-EFB1-40A3-85E0-9AE4F36755F9}"/>
                </a:ext>
              </a:extLst>
            </p:cNvPr>
            <p:cNvSpPr txBox="1"/>
            <p:nvPr/>
          </p:nvSpPr>
          <p:spPr>
            <a:xfrm>
              <a:off x="6096000" y="4001294"/>
              <a:ext cx="5061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ECA8D53-EEBD-4112-9533-D4308F3F6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644" y="1638122"/>
            <a:ext cx="4685961" cy="4792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045DC4-4957-495E-A04C-16410C011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790856" flipH="1">
            <a:off x="8929937" y="5323300"/>
            <a:ext cx="902997" cy="10584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74B0EC-FB58-47BB-BC98-0236C68BFF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623026" flipH="1">
            <a:off x="3089020" y="5405748"/>
            <a:ext cx="902997" cy="10584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4CF22A-B8E1-4764-9093-3ECC9A03E8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623340" flipH="1">
            <a:off x="7762832" y="5405744"/>
            <a:ext cx="902997" cy="10584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31794F-E994-4782-9FB9-5151EA838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623026" flipH="1">
            <a:off x="2361868" y="5157998"/>
            <a:ext cx="902997" cy="1058493"/>
          </a:xfrm>
          <a:prstGeom prst="rect">
            <a:avLst/>
          </a:prstGeom>
        </p:spPr>
      </p:pic>
      <p:pic>
        <p:nvPicPr>
          <p:cNvPr id="3074" name="Picture 2" descr="Image result for wall icon">
            <a:extLst>
              <a:ext uri="{FF2B5EF4-FFF2-40B4-BE49-F238E27FC236}">
                <a16:creationId xmlns:a16="http://schemas.microsoft.com/office/drawing/2014/main" id="{1C23DED1-9DCD-4E18-9926-8D18FDF11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255" y="2028309"/>
            <a:ext cx="1812240" cy="416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horn helmet icon">
            <a:extLst>
              <a:ext uri="{FF2B5EF4-FFF2-40B4-BE49-F238E27FC236}">
                <a16:creationId xmlns:a16="http://schemas.microsoft.com/office/drawing/2014/main" id="{F0EC54B0-F9E1-4A18-BDA4-F82B03178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9521">
            <a:off x="7270832" y="179189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7287C6-1A09-457D-99E3-4B972E7DA2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9075" y="2069173"/>
            <a:ext cx="4456508" cy="59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8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9EC7-60CC-491A-A2E0-A1E9B81E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7D0E0-492D-4797-B593-5EDB7E873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Why libraries? Why not have one program that can do everything?</a:t>
            </a:r>
          </a:p>
        </p:txBody>
      </p:sp>
      <p:pic>
        <p:nvPicPr>
          <p:cNvPr id="5" name="Graphic 4" descr="Lightbulb and gear">
            <a:extLst>
              <a:ext uri="{FF2B5EF4-FFF2-40B4-BE49-F238E27FC236}">
                <a16:creationId xmlns:a16="http://schemas.microsoft.com/office/drawing/2014/main" id="{B583FDAB-475E-4BBD-9C37-938428420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2301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85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EE17-3824-4CCB-8F12-4A8AE39FC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E01D-C732-41A7-AD4A-03855F28C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8282"/>
            <a:ext cx="10515600" cy="4351338"/>
          </a:xfrm>
        </p:spPr>
        <p:txBody>
          <a:bodyPr/>
          <a:lstStyle/>
          <a:p>
            <a:r>
              <a:rPr lang="en-US" dirty="0"/>
              <a:t>Over 15 000 on CRAN!</a:t>
            </a:r>
          </a:p>
          <a:p>
            <a:r>
              <a:rPr lang="en-US" dirty="0"/>
              <a:t>Many times that number on other sources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17EE83-A810-4FFF-AD69-D5EA21E54D79}"/>
              </a:ext>
            </a:extLst>
          </p:cNvPr>
          <p:cNvSpPr/>
          <p:nvPr/>
        </p:nvSpPr>
        <p:spPr>
          <a:xfrm>
            <a:off x="1945881" y="3201811"/>
            <a:ext cx="9650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PROS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698605-E7E2-4A65-A586-FBE619F123C4}"/>
              </a:ext>
            </a:extLst>
          </p:cNvPr>
          <p:cNvSpPr/>
          <p:nvPr/>
        </p:nvSpPr>
        <p:spPr>
          <a:xfrm>
            <a:off x="7671767" y="3211815"/>
            <a:ext cx="1007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0D17AE-9426-424A-BEBD-A4E8A44FAA97}"/>
              </a:ext>
            </a:extLst>
          </p:cNvPr>
          <p:cNvSpPr/>
          <p:nvPr/>
        </p:nvSpPr>
        <p:spPr>
          <a:xfrm>
            <a:off x="987938" y="3892625"/>
            <a:ext cx="4212756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Probably a package for </a:t>
            </a:r>
          </a:p>
          <a:p>
            <a:r>
              <a:rPr lang="en-US" sz="2800" dirty="0"/>
              <a:t>everything you want</a:t>
            </a:r>
          </a:p>
          <a:p>
            <a:endParaRPr lang="en-US" sz="2800" dirty="0"/>
          </a:p>
          <a:p>
            <a:r>
              <a:rPr lang="en-US" sz="2800" dirty="0"/>
              <a:t>Anyone can author a library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E326B8-C554-442D-B7E9-3344B0CFD10F}"/>
              </a:ext>
            </a:extLst>
          </p:cNvPr>
          <p:cNvSpPr/>
          <p:nvPr/>
        </p:nvSpPr>
        <p:spPr>
          <a:xfrm>
            <a:off x="6988881" y="4029302"/>
            <a:ext cx="257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Inconsistency :-/</a:t>
            </a:r>
          </a:p>
        </p:txBody>
      </p:sp>
    </p:spTree>
    <p:extLst>
      <p:ext uri="{BB962C8B-B14F-4D97-AF65-F5344CB8AC3E}">
        <p14:creationId xmlns:p14="http://schemas.microsoft.com/office/powerpoint/2010/main" val="345336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A9EA-A6E0-40D4-A5A1-C3DD867C1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the </a:t>
            </a:r>
            <a:r>
              <a:rPr lang="en-US" dirty="0" err="1"/>
              <a:t>tidyverse</a:t>
            </a:r>
            <a:r>
              <a:rPr lang="en-US" dirty="0"/>
              <a:t>!</a:t>
            </a:r>
          </a:p>
        </p:txBody>
      </p:sp>
      <p:pic>
        <p:nvPicPr>
          <p:cNvPr id="5122" name="Picture 2" descr="Image result for tidyverse">
            <a:extLst>
              <a:ext uri="{FF2B5EF4-FFF2-40B4-BE49-F238E27FC236}">
                <a16:creationId xmlns:a16="http://schemas.microsoft.com/office/drawing/2014/main" id="{96B5B900-86F4-4C1A-BF6D-8D8D08758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496" y="1195608"/>
            <a:ext cx="4206648" cy="485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72A6C3-C38B-496C-81B7-69640E507A16}"/>
              </a:ext>
            </a:extLst>
          </p:cNvPr>
          <p:cNvSpPr txBox="1"/>
          <p:nvPr/>
        </p:nvSpPr>
        <p:spPr>
          <a:xfrm>
            <a:off x="642257" y="1796143"/>
            <a:ext cx="51380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</a:t>
            </a:r>
            <a:r>
              <a:rPr lang="en-US" sz="3600" dirty="0" err="1"/>
              <a:t>tidyverse</a:t>
            </a:r>
            <a:r>
              <a:rPr lang="en-US" sz="3600" dirty="0"/>
              <a:t> is an </a:t>
            </a:r>
            <a:r>
              <a:rPr lang="en-US" sz="3600" dirty="0">
                <a:solidFill>
                  <a:schemeClr val="accent2"/>
                </a:solidFill>
              </a:rPr>
              <a:t>opinionated</a:t>
            </a:r>
            <a:r>
              <a:rPr lang="en-US" sz="3600" dirty="0"/>
              <a:t> </a:t>
            </a:r>
            <a:r>
              <a:rPr lang="en-US" sz="3600" dirty="0">
                <a:hlinkClick r:id="rId3"/>
              </a:rPr>
              <a:t>collection of R packages</a:t>
            </a:r>
            <a:r>
              <a:rPr lang="en-US" sz="3600" dirty="0"/>
              <a:t> designed for data science. All packages share an underlying design philosophy, grammar, and data structures.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3A9487-01F2-4B73-80E7-71EC6E5F79FF}"/>
              </a:ext>
            </a:extLst>
          </p:cNvPr>
          <p:cNvSpPr/>
          <p:nvPr/>
        </p:nvSpPr>
        <p:spPr>
          <a:xfrm>
            <a:off x="838200" y="6241247"/>
            <a:ext cx="351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https://www.tidyverse.org/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824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9E78-4A50-4FE8-A905-1FAE77DE6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tidyverse</a:t>
            </a:r>
            <a:r>
              <a:rPr lang="en-US" dirty="0"/>
              <a:t> premise</a:t>
            </a:r>
          </a:p>
        </p:txBody>
      </p:sp>
      <p:pic>
        <p:nvPicPr>
          <p:cNvPr id="7170" name="Picture 2" descr="Image result for tidyverse">
            <a:extLst>
              <a:ext uri="{FF2B5EF4-FFF2-40B4-BE49-F238E27FC236}">
                <a16:creationId xmlns:a16="http://schemas.microsoft.com/office/drawing/2014/main" id="{CC838AF9-8514-4CE5-82FC-6282730256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49" y="2797628"/>
            <a:ext cx="6617283" cy="231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tidyverse">
            <a:extLst>
              <a:ext uri="{FF2B5EF4-FFF2-40B4-BE49-F238E27FC236}">
                <a16:creationId xmlns:a16="http://schemas.microsoft.com/office/drawing/2014/main" id="{7AC6F544-45D8-4729-A00D-AF85BD34D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922" y="1540312"/>
            <a:ext cx="7252736" cy="531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E3B4AF-5AEF-4B90-9F11-81844BF7F1B4}"/>
              </a:ext>
            </a:extLst>
          </p:cNvPr>
          <p:cNvSpPr/>
          <p:nvPr/>
        </p:nvSpPr>
        <p:spPr>
          <a:xfrm>
            <a:off x="3418114" y="1392572"/>
            <a:ext cx="3712029" cy="2460971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0B0D4E-0617-4110-BCEF-A8290DF411B3}"/>
              </a:ext>
            </a:extLst>
          </p:cNvPr>
          <p:cNvSpPr/>
          <p:nvPr/>
        </p:nvSpPr>
        <p:spPr>
          <a:xfrm>
            <a:off x="1720964" y="3429000"/>
            <a:ext cx="1763642" cy="1531483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2CDBED-4396-4ACD-8509-A02FDA65C040}"/>
              </a:ext>
            </a:extLst>
          </p:cNvPr>
          <p:cNvSpPr/>
          <p:nvPr/>
        </p:nvSpPr>
        <p:spPr>
          <a:xfrm>
            <a:off x="7257540" y="3853543"/>
            <a:ext cx="1763642" cy="1531483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4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AE4EE-E2F7-43C3-881E-D3B069AE8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+ </a:t>
            </a:r>
            <a:r>
              <a:rPr lang="en-US" dirty="0" err="1"/>
              <a:t>Rstudio</a:t>
            </a:r>
            <a:r>
              <a:rPr lang="en-US" dirty="0"/>
              <a:t> + </a:t>
            </a:r>
            <a:r>
              <a:rPr lang="en-US" dirty="0" err="1"/>
              <a:t>Tidyverse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4A7F1-13BD-471A-8DBD-B2B5FBEC3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2E21E-DC7F-483A-9292-8D11DAE1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82" y="1362832"/>
            <a:ext cx="7364016" cy="556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7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9EC7-60CC-491A-A2E0-A1E9B81E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7D0E0-492D-4797-B593-5EDB7E873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Describe a workflow you do using the </a:t>
            </a:r>
            <a:r>
              <a:rPr lang="en-US" sz="4800" dirty="0" err="1"/>
              <a:t>tidyverse</a:t>
            </a:r>
            <a:r>
              <a:rPr lang="en-US" sz="4800" dirty="0"/>
              <a:t> principles.</a:t>
            </a:r>
          </a:p>
        </p:txBody>
      </p:sp>
      <p:pic>
        <p:nvPicPr>
          <p:cNvPr id="5" name="Graphic 4" descr="Lightbulb and gear">
            <a:extLst>
              <a:ext uri="{FF2B5EF4-FFF2-40B4-BE49-F238E27FC236}">
                <a16:creationId xmlns:a16="http://schemas.microsoft.com/office/drawing/2014/main" id="{B583FDAB-475E-4BBD-9C37-938428420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230188"/>
            <a:ext cx="914400" cy="914400"/>
          </a:xfrm>
          <a:prstGeom prst="rect">
            <a:avLst/>
          </a:prstGeom>
        </p:spPr>
      </p:pic>
      <p:pic>
        <p:nvPicPr>
          <p:cNvPr id="6" name="Picture 2" descr="Image result for tidyverse">
            <a:extLst>
              <a:ext uri="{FF2B5EF4-FFF2-40B4-BE49-F238E27FC236}">
                <a16:creationId xmlns:a16="http://schemas.microsoft.com/office/drawing/2014/main" id="{757C089A-A86A-466E-B59B-EFB0B1BC6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220" y="3679371"/>
            <a:ext cx="6617283" cy="231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123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29B5-6A95-4026-9EE3-ACE20635F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notes about how to use 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6B22E-430B-4D81-B44E-48BA23E1E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thingie</a:t>
            </a:r>
            <a:r>
              <a:rPr lang="en-US" dirty="0"/>
              <a:t> &lt;- function(input1, input2)</a:t>
            </a:r>
            <a:br>
              <a:rPr lang="en-US" dirty="0"/>
            </a:br>
            <a:endParaRPr lang="en-US" dirty="0"/>
          </a:p>
          <a:p>
            <a:r>
              <a:rPr lang="en-US" dirty="0"/>
              <a:t>Cake       &lt;- bake(    flour ,   sugar    ,     eggs)</a:t>
            </a:r>
          </a:p>
          <a:p>
            <a:endParaRPr lang="en-US" dirty="0"/>
          </a:p>
          <a:p>
            <a:r>
              <a:rPr lang="en-GB" dirty="0" err="1"/>
              <a:t>french_fries</a:t>
            </a:r>
            <a:r>
              <a:rPr lang="en-GB" dirty="0"/>
              <a:t> &lt;- fry(temperature = 300, ingredient=  potato )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2050" name="Picture 2" descr="Image result for cake icon">
            <a:extLst>
              <a:ext uri="{FF2B5EF4-FFF2-40B4-BE49-F238E27FC236}">
                <a16:creationId xmlns:a16="http://schemas.microsoft.com/office/drawing/2014/main" id="{7575CA15-A073-4D3C-A2BB-62C19EB56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42" y="2238375"/>
            <a:ext cx="11906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flour icon">
            <a:extLst>
              <a:ext uri="{FF2B5EF4-FFF2-40B4-BE49-F238E27FC236}">
                <a16:creationId xmlns:a16="http://schemas.microsoft.com/office/drawing/2014/main" id="{9EFFBECF-31B3-42F9-902B-A2A760F03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030" y="2395539"/>
            <a:ext cx="1088880" cy="108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ugar icon">
            <a:extLst>
              <a:ext uri="{FF2B5EF4-FFF2-40B4-BE49-F238E27FC236}">
                <a16:creationId xmlns:a16="http://schemas.microsoft.com/office/drawing/2014/main" id="{7C0DDEFB-74DA-4D1A-91D0-08F3A3AB7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571" y="2532787"/>
            <a:ext cx="951632" cy="95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ggs icon">
            <a:extLst>
              <a:ext uri="{FF2B5EF4-FFF2-40B4-BE49-F238E27FC236}">
                <a16:creationId xmlns:a16="http://schemas.microsoft.com/office/drawing/2014/main" id="{09FC4EDD-3C3C-4C8C-8D1C-9B19F35EF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799" y="2532787"/>
            <a:ext cx="951632" cy="95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potato icon">
            <a:extLst>
              <a:ext uri="{FF2B5EF4-FFF2-40B4-BE49-F238E27FC236}">
                <a16:creationId xmlns:a16="http://schemas.microsoft.com/office/drawing/2014/main" id="{89187478-0560-4507-890D-5077ADDD4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859" y="3390901"/>
            <a:ext cx="1088880" cy="108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AEE656-2739-45B9-98AA-AB1824640E20}"/>
              </a:ext>
            </a:extLst>
          </p:cNvPr>
          <p:cNvCxnSpPr>
            <a:cxnSpLocks/>
          </p:cNvCxnSpPr>
          <p:nvPr/>
        </p:nvCxnSpPr>
        <p:spPr>
          <a:xfrm flipV="1">
            <a:off x="6287799" y="4101572"/>
            <a:ext cx="0" cy="848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FD6B8C2-4AB5-4808-A84A-B446BF17137D}"/>
              </a:ext>
            </a:extLst>
          </p:cNvPr>
          <p:cNvSpPr txBox="1"/>
          <p:nvPr/>
        </p:nvSpPr>
        <p:spPr>
          <a:xfrm>
            <a:off x="5920411" y="5024797"/>
            <a:ext cx="83201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value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2316C2-EB06-4C9C-907E-F9850F859376}"/>
              </a:ext>
            </a:extLst>
          </p:cNvPr>
          <p:cNvCxnSpPr>
            <a:cxnSpLocks/>
          </p:cNvCxnSpPr>
          <p:nvPr/>
        </p:nvCxnSpPr>
        <p:spPr>
          <a:xfrm flipV="1">
            <a:off x="9011299" y="4496207"/>
            <a:ext cx="11310" cy="503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35E817E-8F7A-486D-8FDB-033C160839FF}"/>
              </a:ext>
            </a:extLst>
          </p:cNvPr>
          <p:cNvSpPr txBox="1"/>
          <p:nvPr/>
        </p:nvSpPr>
        <p:spPr>
          <a:xfrm>
            <a:off x="8637105" y="5024797"/>
            <a:ext cx="83201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value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E41290-8D8A-4255-8AEB-EB77869B06BB}"/>
              </a:ext>
            </a:extLst>
          </p:cNvPr>
          <p:cNvCxnSpPr>
            <a:cxnSpLocks/>
          </p:cNvCxnSpPr>
          <p:nvPr/>
        </p:nvCxnSpPr>
        <p:spPr>
          <a:xfrm flipV="1">
            <a:off x="2082230" y="4176602"/>
            <a:ext cx="0" cy="82289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309EA62-5B9A-4970-9056-3E093DE9F7C4}"/>
              </a:ext>
            </a:extLst>
          </p:cNvPr>
          <p:cNvSpPr txBox="1"/>
          <p:nvPr/>
        </p:nvSpPr>
        <p:spPr>
          <a:xfrm>
            <a:off x="1726028" y="5024797"/>
            <a:ext cx="832018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object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13067B-87DB-44AB-89D3-B46BBC1AB6CE}"/>
              </a:ext>
            </a:extLst>
          </p:cNvPr>
          <p:cNvCxnSpPr>
            <a:cxnSpLocks/>
          </p:cNvCxnSpPr>
          <p:nvPr/>
        </p:nvCxnSpPr>
        <p:spPr>
          <a:xfrm flipV="1">
            <a:off x="3571099" y="4126873"/>
            <a:ext cx="0" cy="82289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D3568F7-7FC0-4C81-BB9F-728B0A89AE7D}"/>
              </a:ext>
            </a:extLst>
          </p:cNvPr>
          <p:cNvSpPr txBox="1"/>
          <p:nvPr/>
        </p:nvSpPr>
        <p:spPr>
          <a:xfrm>
            <a:off x="3044755" y="5024797"/>
            <a:ext cx="961679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03203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6" grpId="0" animBg="1"/>
      <p:bldP spid="18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8CA35-8AD1-4FEF-835B-FDE1B414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EA2CBB-2A20-4544-8334-0C40EF58C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8735" y="1825625"/>
            <a:ext cx="7474529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B05B45-AE54-45EE-A7F1-1A60B6729C23}"/>
              </a:ext>
            </a:extLst>
          </p:cNvPr>
          <p:cNvSpPr/>
          <p:nvPr/>
        </p:nvSpPr>
        <p:spPr>
          <a:xfrm>
            <a:off x="353899" y="2245882"/>
            <a:ext cx="11618437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Sorry, sorry, sorry, I meant</a:t>
            </a:r>
          </a:p>
          <a:p>
            <a:pPr algn="ctr"/>
            <a:r>
              <a:rPr lang="en-US" sz="8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THIS dataset. </a:t>
            </a:r>
            <a:r>
              <a:rPr lang="en-US" sz="80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okThanksBye</a:t>
            </a:r>
            <a:endParaRPr lang="en-US" sz="8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157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070E9-0279-415B-841B-96DF3B0BA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quiz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E1B5E-0E41-4C72-B946-91A89D527A44}"/>
              </a:ext>
            </a:extLst>
          </p:cNvPr>
          <p:cNvSpPr txBox="1"/>
          <p:nvPr/>
        </p:nvSpPr>
        <p:spPr>
          <a:xfrm>
            <a:off x="2496065" y="2735647"/>
            <a:ext cx="71998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Which of these are numbers? </a:t>
            </a:r>
          </a:p>
          <a:p>
            <a:endParaRPr lang="en-US" sz="3600" dirty="0"/>
          </a:p>
          <a:p>
            <a:r>
              <a:rPr lang="en-US" sz="3600" dirty="0"/>
              <a:t>1         "1"        "one“                 one</a:t>
            </a:r>
            <a:endParaRPr lang="en-GB" sz="3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49DB39E-5236-46C0-B1E5-2CDBD444D9D1}"/>
              </a:ext>
            </a:extLst>
          </p:cNvPr>
          <p:cNvSpPr/>
          <p:nvPr/>
        </p:nvSpPr>
        <p:spPr>
          <a:xfrm>
            <a:off x="2331308" y="3682314"/>
            <a:ext cx="757881" cy="98030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25BA7-B63E-4459-83B8-9184C2C9D1EA}"/>
              </a:ext>
            </a:extLst>
          </p:cNvPr>
          <p:cNvSpPr txBox="1"/>
          <p:nvPr/>
        </p:nvSpPr>
        <p:spPr>
          <a:xfrm>
            <a:off x="4464908" y="4497525"/>
            <a:ext cx="1383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Strings (text)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2363D6-505E-4D73-A3DB-89EAAD9F4591}"/>
              </a:ext>
            </a:extLst>
          </p:cNvPr>
          <p:cNvSpPr txBox="1"/>
          <p:nvPr/>
        </p:nvSpPr>
        <p:spPr>
          <a:xfrm>
            <a:off x="8077200" y="4477950"/>
            <a:ext cx="1383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object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41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lets do it gif">
            <a:extLst>
              <a:ext uri="{FF2B5EF4-FFF2-40B4-BE49-F238E27FC236}">
                <a16:creationId xmlns:a16="http://schemas.microsoft.com/office/drawing/2014/main" id="{8C2115D4-59C4-49CF-B29E-62F8D7A95A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850" y="1690688"/>
            <a:ext cx="4762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1684650-D8E1-4EEA-B866-1ACB75D4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658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59B9-A154-4F5E-A9A7-06B1E492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CF04A-F1BA-453B-80EC-71693810B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Theory:</a:t>
            </a:r>
          </a:p>
          <a:p>
            <a:pPr lvl="1"/>
            <a:r>
              <a:rPr lang="en-US" i="1" dirty="0"/>
              <a:t>R</a:t>
            </a:r>
          </a:p>
          <a:p>
            <a:pPr lvl="1"/>
            <a:r>
              <a:rPr lang="en-US" i="1" dirty="0" err="1"/>
              <a:t>Rstudio</a:t>
            </a:r>
            <a:endParaRPr lang="en-US" i="1" dirty="0"/>
          </a:p>
          <a:p>
            <a:pPr lvl="1"/>
            <a:r>
              <a:rPr lang="en-US" i="1" dirty="0" err="1"/>
              <a:t>Tidyverse</a:t>
            </a:r>
            <a:r>
              <a:rPr lang="en-US" i="1" dirty="0"/>
              <a:t> </a:t>
            </a:r>
          </a:p>
          <a:p>
            <a:pPr lvl="1"/>
            <a:r>
              <a:rPr lang="en-US" i="1" dirty="0"/>
              <a:t>libraries</a:t>
            </a:r>
          </a:p>
          <a:p>
            <a:pPr lvl="1"/>
            <a:r>
              <a:rPr lang="en-US" i="1" dirty="0"/>
              <a:t>functions</a:t>
            </a:r>
          </a:p>
          <a:p>
            <a:r>
              <a:rPr lang="en-US" i="1" dirty="0"/>
              <a:t>Practice:</a:t>
            </a:r>
          </a:p>
          <a:p>
            <a:pPr lvl="1"/>
            <a:r>
              <a:rPr lang="en-US" i="1" dirty="0"/>
              <a:t>Read in csv file</a:t>
            </a:r>
          </a:p>
          <a:p>
            <a:pPr lvl="1"/>
            <a:r>
              <a:rPr lang="en-US" i="1" dirty="0"/>
              <a:t>Light processing</a:t>
            </a:r>
          </a:p>
          <a:p>
            <a:pPr lvl="1"/>
            <a:r>
              <a:rPr lang="en-US" i="1" dirty="0"/>
              <a:t>Light plotting with ggplot2</a:t>
            </a:r>
          </a:p>
          <a:p>
            <a:endParaRPr lang="en-US" i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0187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4F7C7-CD9F-4227-96EF-A160824AB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in Excel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7C547-3D22-4B35-8337-FF56C3DC1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 not documented</a:t>
            </a:r>
          </a:p>
          <a:p>
            <a:pPr lvl="1"/>
            <a:r>
              <a:rPr lang="en-US" dirty="0"/>
              <a:t>Mistakes tough to find</a:t>
            </a:r>
          </a:p>
          <a:p>
            <a:pPr lvl="1"/>
            <a:r>
              <a:rPr lang="en-US" dirty="0"/>
              <a:t>Cleaning and analysis steps have to be redone every time</a:t>
            </a:r>
          </a:p>
          <a:p>
            <a:r>
              <a:rPr lang="en-US" dirty="0"/>
              <a:t>Data and analysis combined</a:t>
            </a:r>
          </a:p>
          <a:p>
            <a:r>
              <a:rPr lang="en-US" dirty="0" err="1"/>
              <a:t>Sooooo</a:t>
            </a:r>
            <a:r>
              <a:rPr lang="en-US" dirty="0"/>
              <a:t> much more</a:t>
            </a:r>
          </a:p>
          <a:p>
            <a:r>
              <a:rPr lang="en-US" dirty="0"/>
              <a:t>See: </a:t>
            </a:r>
            <a:r>
              <a:rPr lang="en-US" dirty="0">
                <a:hlinkClick r:id="rId2"/>
              </a:rPr>
              <a:t>http://www.acdivoca.org/2017/11/3873/</a:t>
            </a:r>
            <a:endParaRPr lang="en-US" dirty="0"/>
          </a:p>
          <a:p>
            <a:r>
              <a:rPr lang="en-US" dirty="0"/>
              <a:t>Is there another way?</a:t>
            </a:r>
          </a:p>
        </p:txBody>
      </p:sp>
    </p:spTree>
    <p:extLst>
      <p:ext uri="{BB962C8B-B14F-4D97-AF65-F5344CB8AC3E}">
        <p14:creationId xmlns:p14="http://schemas.microsoft.com/office/powerpoint/2010/main" val="3695012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3F658-A55F-4662-996E-937740DA4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Reproduceable research!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42EEE-C86E-4F4B-ABE8-C23FF8EC3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“Can do all the steps again”</a:t>
            </a:r>
          </a:p>
          <a:p>
            <a:r>
              <a:rPr lang="en-US" dirty="0"/>
              <a:t>How to do it?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Options? </a:t>
            </a:r>
          </a:p>
          <a:p>
            <a:pPr lvl="1"/>
            <a:r>
              <a:rPr lang="en-US" dirty="0"/>
              <a:t>Excel: Yes… through VBA macros, but VERY difficult.</a:t>
            </a:r>
          </a:p>
          <a:p>
            <a:pPr lvl="1"/>
            <a:r>
              <a:rPr lang="en-US" dirty="0"/>
              <a:t>Power BI: … getting better, but kind of limited and kind of difficult</a:t>
            </a:r>
          </a:p>
          <a:p>
            <a:pPr lvl="1"/>
            <a:r>
              <a:rPr lang="en-US" dirty="0"/>
              <a:t>SPSS/SAS: Yes, but difficult and $$$$$$$$$$$$</a:t>
            </a:r>
          </a:p>
          <a:p>
            <a:r>
              <a:rPr lang="en-US" dirty="0"/>
              <a:t>Better way?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C193E6C-F098-4585-B3A8-58C19D7086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1046602"/>
              </p:ext>
            </p:extLst>
          </p:nvPr>
        </p:nvGraphicFramePr>
        <p:xfrm>
          <a:off x="1352591" y="2769274"/>
          <a:ext cx="7177903" cy="1029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1781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FE14A5-6BCB-489E-B625-6DCE8A78B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2" y="452437"/>
            <a:ext cx="76866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79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9CDD-F767-41B5-A240-FE72A71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663A8-AF22-4C62-9F2B-464973925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13DE59-7E1C-492F-BDC5-3F5BF24BB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08" y="1482651"/>
            <a:ext cx="8856008" cy="521595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FA9FEFC-CCAF-4CB8-915E-4EB356BFD001}"/>
              </a:ext>
            </a:extLst>
          </p:cNvPr>
          <p:cNvSpPr/>
          <p:nvPr/>
        </p:nvSpPr>
        <p:spPr>
          <a:xfrm rot="1938379">
            <a:off x="9936" y="3127757"/>
            <a:ext cx="2408552" cy="106110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(save these like normal files)</a:t>
            </a:r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37092CDB-83B4-4792-8266-F56023AFD766}"/>
              </a:ext>
            </a:extLst>
          </p:cNvPr>
          <p:cNvSpPr/>
          <p:nvPr/>
        </p:nvSpPr>
        <p:spPr>
          <a:xfrm>
            <a:off x="4626429" y="2481943"/>
            <a:ext cx="1937657" cy="1409885"/>
          </a:xfrm>
          <a:prstGeom prst="curved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EDDB66-E58B-447C-BC96-64168333E650}"/>
              </a:ext>
            </a:extLst>
          </p:cNvPr>
          <p:cNvSpPr txBox="1"/>
          <p:nvPr/>
        </p:nvSpPr>
        <p:spPr>
          <a:xfrm>
            <a:off x="6564086" y="3733800"/>
            <a:ext cx="2884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CONSOLE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CA366-DB35-49DF-B17C-BA2E71241403}"/>
              </a:ext>
            </a:extLst>
          </p:cNvPr>
          <p:cNvSpPr txBox="1"/>
          <p:nvPr/>
        </p:nvSpPr>
        <p:spPr>
          <a:xfrm>
            <a:off x="2051957" y="4116681"/>
            <a:ext cx="341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SCRIPT FILE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F0CFF9E1-32FD-408D-93B2-8FE5A8398DFD}"/>
              </a:ext>
            </a:extLst>
          </p:cNvPr>
          <p:cNvSpPr/>
          <p:nvPr/>
        </p:nvSpPr>
        <p:spPr>
          <a:xfrm rot="19881117">
            <a:off x="9243162" y="4606044"/>
            <a:ext cx="2516697" cy="1174458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executes everything!</a:t>
            </a:r>
          </a:p>
        </p:txBody>
      </p:sp>
    </p:spTree>
    <p:extLst>
      <p:ext uri="{BB962C8B-B14F-4D97-AF65-F5344CB8AC3E}">
        <p14:creationId xmlns:p14="http://schemas.microsoft.com/office/powerpoint/2010/main" val="35510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98F96-14F8-46EE-B3DB-3038E334A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interface uncomfortable :-/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5EFB1-5913-4854-8BB7-C536DD3DF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005" y="1875039"/>
            <a:ext cx="6932327" cy="4076949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70466DAC-20E1-4F31-AB14-9C64312C231A}"/>
              </a:ext>
            </a:extLst>
          </p:cNvPr>
          <p:cNvSpPr/>
          <p:nvPr/>
        </p:nvSpPr>
        <p:spPr>
          <a:xfrm rot="19881117">
            <a:off x="8380602" y="1867956"/>
            <a:ext cx="2516697" cy="117445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plot at a time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9FF7B9B-60A2-41E0-BABE-F0CB0CAB8BA0}"/>
              </a:ext>
            </a:extLst>
          </p:cNvPr>
          <p:cNvSpPr/>
          <p:nvPr/>
        </p:nvSpPr>
        <p:spPr>
          <a:xfrm rot="19826876">
            <a:off x="888157" y="5129967"/>
            <a:ext cx="3254930" cy="106110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Messy console vs script files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C316EEE-7123-4F1D-982E-B0EBA73ECBC5}"/>
              </a:ext>
            </a:extLst>
          </p:cNvPr>
          <p:cNvSpPr/>
          <p:nvPr/>
        </p:nvSpPr>
        <p:spPr>
          <a:xfrm rot="1938379">
            <a:off x="279690" y="3205889"/>
            <a:ext cx="2116168" cy="106110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autocomplete</a:t>
            </a: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F0E3123A-C059-4121-8B53-603E6296261C}"/>
              </a:ext>
            </a:extLst>
          </p:cNvPr>
          <p:cNvSpPr/>
          <p:nvPr/>
        </p:nvSpPr>
        <p:spPr>
          <a:xfrm>
            <a:off x="4629212" y="1693394"/>
            <a:ext cx="1895911" cy="802637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easy way to see your stuff</a:t>
            </a:r>
          </a:p>
        </p:txBody>
      </p:sp>
    </p:spTree>
    <p:extLst>
      <p:ext uri="{BB962C8B-B14F-4D97-AF65-F5344CB8AC3E}">
        <p14:creationId xmlns:p14="http://schemas.microsoft.com/office/powerpoint/2010/main" val="216542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49051-829F-4872-92AB-B960796E0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196"/>
            <a:ext cx="12192000" cy="5807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38CF23-2632-4DDF-9640-98F78BCE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❤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D97480A7-D51C-4089-910B-A461774737D2}"/>
              </a:ext>
            </a:extLst>
          </p:cNvPr>
          <p:cNvSpPr/>
          <p:nvPr/>
        </p:nvSpPr>
        <p:spPr>
          <a:xfrm>
            <a:off x="1898662" y="1850759"/>
            <a:ext cx="1895911" cy="802637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scripts and pretty table views</a:t>
            </a:r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4BB9D7BA-3907-4BBA-B2B8-A4EF8DE54A02}"/>
              </a:ext>
            </a:extLst>
          </p:cNvPr>
          <p:cNvSpPr/>
          <p:nvPr/>
        </p:nvSpPr>
        <p:spPr>
          <a:xfrm>
            <a:off x="1898663" y="4881157"/>
            <a:ext cx="1895911" cy="802637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8A22992D-F65C-4A55-82F4-1284BA3CDB73}"/>
              </a:ext>
            </a:extLst>
          </p:cNvPr>
          <p:cNvSpPr/>
          <p:nvPr/>
        </p:nvSpPr>
        <p:spPr>
          <a:xfrm>
            <a:off x="8299461" y="1850759"/>
            <a:ext cx="1895911" cy="802637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data and stuff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7B2E872C-3670-4975-8E48-2C767B07D1F7}"/>
              </a:ext>
            </a:extLst>
          </p:cNvPr>
          <p:cNvSpPr/>
          <p:nvPr/>
        </p:nvSpPr>
        <p:spPr>
          <a:xfrm>
            <a:off x="8299461" y="4881156"/>
            <a:ext cx="1895911" cy="802637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viewer &amp; all my plots</a:t>
            </a:r>
          </a:p>
        </p:txBody>
      </p:sp>
    </p:spTree>
    <p:extLst>
      <p:ext uri="{BB962C8B-B14F-4D97-AF65-F5344CB8AC3E}">
        <p14:creationId xmlns:p14="http://schemas.microsoft.com/office/powerpoint/2010/main" val="428963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8186D-D53F-4C1A-ADB7-05913773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vs </a:t>
            </a:r>
            <a:r>
              <a:rPr lang="en-US" dirty="0" err="1"/>
              <a:t>Rstudio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316CB4-4A61-4913-9034-D12101379EDE}"/>
              </a:ext>
            </a:extLst>
          </p:cNvPr>
          <p:cNvGrpSpPr/>
          <p:nvPr/>
        </p:nvGrpSpPr>
        <p:grpSpPr>
          <a:xfrm>
            <a:off x="2632550" y="2663374"/>
            <a:ext cx="6748886" cy="3385088"/>
            <a:chOff x="2623264" y="2663374"/>
            <a:chExt cx="6748886" cy="3385088"/>
          </a:xfrm>
        </p:grpSpPr>
        <p:pic>
          <p:nvPicPr>
            <p:cNvPr id="2050" name="Picture 2" descr="Image result for horse galloping creative commons">
              <a:extLst>
                <a:ext uri="{FF2B5EF4-FFF2-40B4-BE49-F238E27FC236}">
                  <a16:creationId xmlns:a16="http://schemas.microsoft.com/office/drawing/2014/main" id="{F86F3C02-9FE1-4AA8-A20B-7447C4A303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264" y="2663374"/>
              <a:ext cx="6748886" cy="338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533A7CB-4C09-47C3-B4C6-D9B66ACBC068}"/>
                </a:ext>
              </a:extLst>
            </p:cNvPr>
            <p:cNvSpPr txBox="1"/>
            <p:nvPr/>
          </p:nvSpPr>
          <p:spPr>
            <a:xfrm>
              <a:off x="6096000" y="4001294"/>
              <a:ext cx="5061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05A840-9D69-4DC7-9A6F-93D89F173E98}"/>
              </a:ext>
            </a:extLst>
          </p:cNvPr>
          <p:cNvGrpSpPr/>
          <p:nvPr/>
        </p:nvGrpSpPr>
        <p:grpSpPr>
          <a:xfrm>
            <a:off x="6845417" y="1554541"/>
            <a:ext cx="2895106" cy="2258910"/>
            <a:chOff x="6811861" y="1537763"/>
            <a:chExt cx="2895106" cy="225891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8FA7DA4-23D1-45D0-8959-84CD0E8B4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1861" y="1537763"/>
              <a:ext cx="2432807" cy="1650055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C200EED-DEB5-47A7-8C72-58F917D96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37333" y="3061327"/>
              <a:ext cx="669634" cy="735346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900945-94A7-42F1-B278-1C33A102053C}"/>
                </a:ext>
              </a:extLst>
            </p:cNvPr>
            <p:cNvCxnSpPr/>
            <p:nvPr/>
          </p:nvCxnSpPr>
          <p:spPr>
            <a:xfrm>
              <a:off x="9244668" y="1537763"/>
              <a:ext cx="0" cy="16028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1DB2295-13AB-4D3E-841A-589898D7EE7E}"/>
              </a:ext>
            </a:extLst>
          </p:cNvPr>
          <p:cNvGrpSpPr/>
          <p:nvPr/>
        </p:nvGrpSpPr>
        <p:grpSpPr>
          <a:xfrm>
            <a:off x="4488210" y="2663374"/>
            <a:ext cx="830411" cy="2019858"/>
            <a:chOff x="4488210" y="2663374"/>
            <a:chExt cx="830411" cy="20198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038CA97-DBE2-481F-8604-1068545C9F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88210" y="2663374"/>
              <a:ext cx="830411" cy="765626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DDDC7DC-7AD6-495D-AD29-345724233DEB}"/>
                </a:ext>
              </a:extLst>
            </p:cNvPr>
            <p:cNvCxnSpPr/>
            <p:nvPr/>
          </p:nvCxnSpPr>
          <p:spPr>
            <a:xfrm>
              <a:off x="4488211" y="2663374"/>
              <a:ext cx="320472" cy="1429755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Top Corners Snipped 19">
              <a:extLst>
                <a:ext uri="{FF2B5EF4-FFF2-40B4-BE49-F238E27FC236}">
                  <a16:creationId xmlns:a16="http://schemas.microsoft.com/office/drawing/2014/main" id="{998EB87B-8F68-4EC8-86F7-E08C5A9BDC9A}"/>
                </a:ext>
              </a:extLst>
            </p:cNvPr>
            <p:cNvSpPr/>
            <p:nvPr/>
          </p:nvSpPr>
          <p:spPr>
            <a:xfrm rot="20635217">
              <a:off x="4717686" y="4028604"/>
              <a:ext cx="341844" cy="654628"/>
            </a:xfrm>
            <a:prstGeom prst="snip2SameRect">
              <a:avLst>
                <a:gd name="adj1" fmla="val 33845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18F88F9B-46AD-44F8-84F6-85E8659FE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32339" y="4521248"/>
            <a:ext cx="792003" cy="79200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5D13936-A66D-4009-9240-52930A057E4D}"/>
              </a:ext>
            </a:extLst>
          </p:cNvPr>
          <p:cNvGrpSpPr/>
          <p:nvPr/>
        </p:nvGrpSpPr>
        <p:grpSpPr>
          <a:xfrm>
            <a:off x="4984179" y="3179429"/>
            <a:ext cx="2223641" cy="1905000"/>
            <a:chOff x="4984179" y="3179429"/>
            <a:chExt cx="2223641" cy="1905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23D59E0-7EA6-4368-A903-31FCF35D5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7057" y="3179429"/>
              <a:ext cx="1905000" cy="19050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738996F-1AC6-4671-9024-03B5BE078726}"/>
                </a:ext>
              </a:extLst>
            </p:cNvPr>
            <p:cNvSpPr/>
            <p:nvPr/>
          </p:nvSpPr>
          <p:spPr>
            <a:xfrm>
              <a:off x="4984179" y="3419737"/>
              <a:ext cx="222364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 err="1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Rstudio</a:t>
              </a:r>
              <a:endParaRPr lang="en-US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pic>
        <p:nvPicPr>
          <p:cNvPr id="2062" name="Picture 14" descr="Image result for rocket horse">
            <a:extLst>
              <a:ext uri="{FF2B5EF4-FFF2-40B4-BE49-F238E27FC236}">
                <a16:creationId xmlns:a16="http://schemas.microsoft.com/office/drawing/2014/main" id="{B511ED73-3C2E-42E0-8031-97F82182E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138" y="1122277"/>
            <a:ext cx="7457074" cy="511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42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445</Words>
  <Application>Microsoft Office PowerPoint</Application>
  <PresentationFormat>Widescreen</PresentationFormat>
  <Paragraphs>102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First steps on your R journey</vt:lpstr>
      <vt:lpstr>Data cleaning</vt:lpstr>
      <vt:lpstr>Cleaning in Excel problems</vt:lpstr>
      <vt:lpstr>Reproduceable research!</vt:lpstr>
      <vt:lpstr>PowerPoint Presentation</vt:lpstr>
      <vt:lpstr>How does it work?</vt:lpstr>
      <vt:lpstr>R interface uncomfortable :-/</vt:lpstr>
      <vt:lpstr>Rstudio ❤</vt:lpstr>
      <vt:lpstr>R vs Rstudio</vt:lpstr>
      <vt:lpstr>Thought point</vt:lpstr>
      <vt:lpstr>What are libraries?</vt:lpstr>
      <vt:lpstr>What are libraries?</vt:lpstr>
      <vt:lpstr>Thought point</vt:lpstr>
      <vt:lpstr>On libraries</vt:lpstr>
      <vt:lpstr>Enter the tidyverse!</vt:lpstr>
      <vt:lpstr>Basic tidyverse premise</vt:lpstr>
      <vt:lpstr>R + Rstudio + Tidyverse</vt:lpstr>
      <vt:lpstr>Thought point</vt:lpstr>
      <vt:lpstr>A few notes about how to use R</vt:lpstr>
      <vt:lpstr>Terminology quiz</vt:lpstr>
      <vt:lpstr>PowerPoint Presentation</vt:lpstr>
      <vt:lpstr>What we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steps on your R journey</dc:title>
  <dc:creator>Amit Kohli</dc:creator>
  <cp:lastModifiedBy>Amit Kohli</cp:lastModifiedBy>
  <cp:revision>17</cp:revision>
  <dcterms:created xsi:type="dcterms:W3CDTF">2020-03-18T10:15:07Z</dcterms:created>
  <dcterms:modified xsi:type="dcterms:W3CDTF">2020-08-06T15:10:48Z</dcterms:modified>
</cp:coreProperties>
</file>